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2016-09-04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Ch.2. </a:t>
            </a:r>
            <a:r>
              <a:rPr lang="ko-KR" altLang="en-US" dirty="0" smtClean="0"/>
              <a:t>권역</a:t>
            </a:r>
            <a:r>
              <a:rPr lang="en-US" altLang="ko-KR" dirty="0" smtClean="0"/>
              <a:t> (</a:t>
            </a:r>
            <a:r>
              <a:rPr lang="ko-KR" altLang="en-US" dirty="0" smtClean="0"/>
              <a:t>지구의 물질 시스템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  <a:p>
            <a:r>
              <a:rPr lang="ko-KR" altLang="en-US" dirty="0" err="1" smtClean="0"/>
              <a:t>암권</a:t>
            </a:r>
            <a:r>
              <a:rPr lang="en-US" altLang="ko-KR" dirty="0" smtClean="0"/>
              <a:t>(Lithosphere): </a:t>
            </a:r>
            <a:r>
              <a:rPr lang="ko-KR" altLang="en-US" dirty="0" smtClean="0"/>
              <a:t>암석</a:t>
            </a:r>
            <a:r>
              <a:rPr lang="en-US" altLang="ko-KR" dirty="0" smtClean="0"/>
              <a:t> (</a:t>
            </a:r>
            <a:r>
              <a:rPr lang="ko-KR" altLang="en-US" dirty="0" smtClean="0"/>
              <a:t>광물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r>
              <a:rPr lang="ko-KR" altLang="en-US" dirty="0" smtClean="0"/>
              <a:t>수권</a:t>
            </a:r>
            <a:r>
              <a:rPr lang="en-US" altLang="ko-KR" dirty="0" smtClean="0"/>
              <a:t>(Hydrosphere): </a:t>
            </a:r>
            <a:r>
              <a:rPr lang="ko-KR" altLang="en-US" dirty="0"/>
              <a:t>물</a:t>
            </a:r>
            <a:r>
              <a:rPr lang="en-US" altLang="ko-KR" dirty="0" smtClean="0"/>
              <a:t> </a:t>
            </a:r>
            <a:endParaRPr lang="en-US" altLang="ko-KR" dirty="0" smtClean="0"/>
          </a:p>
          <a:p>
            <a:r>
              <a:rPr lang="ko-KR" altLang="en-US" dirty="0" smtClean="0"/>
              <a:t>기권</a:t>
            </a:r>
            <a:r>
              <a:rPr lang="en-US" altLang="ko-KR" dirty="0" smtClean="0"/>
              <a:t>(Atmosphere): </a:t>
            </a:r>
            <a:r>
              <a:rPr lang="ko-KR" altLang="en-US" dirty="0" smtClean="0"/>
              <a:t>대기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가스</a:t>
            </a:r>
            <a:endParaRPr lang="en-US" altLang="ko-KR" dirty="0" smtClean="0"/>
          </a:p>
          <a:p>
            <a:r>
              <a:rPr lang="ko-KR" altLang="en-US" dirty="0" err="1" smtClean="0"/>
              <a:t>생물권</a:t>
            </a:r>
            <a:r>
              <a:rPr lang="en-US" altLang="ko-KR" dirty="0" smtClean="0"/>
              <a:t>(Biosphere): </a:t>
            </a:r>
            <a:r>
              <a:rPr lang="ko-KR" altLang="en-US" dirty="0" smtClean="0"/>
              <a:t>생명체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유기물</a:t>
            </a:r>
            <a:endParaRPr lang="en-US" altLang="ko-KR" dirty="0" smtClean="0"/>
          </a:p>
          <a:p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환경 시스템은 위 권역의 일부로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이들 시스템 간의 상호 작용 및 결합으로 특정된다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암권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암석으로 구성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endParaRPr lang="ko-KR" altLang="en-US" dirty="0"/>
          </a:p>
        </p:txBody>
      </p:sp>
      <p:pic>
        <p:nvPicPr>
          <p:cNvPr id="1026" name="Picture 2" descr="http://www.physicalgeography.net/fundamentals/images/lithospher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348880"/>
            <a:ext cx="5724525" cy="3133726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4283968" y="558924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http://www.physicalgeography.net/fundamentals/10h.html</a:t>
            </a:r>
            <a:endParaRPr lang="ko-KR" alt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5869721"/>
            <a:ext cx="523091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000" dirty="0" smtClean="0"/>
              <a:t>광물은 암석의 기본 구성 물질</a:t>
            </a:r>
            <a:endParaRPr lang="ko-KR" altLang="en-US" sz="3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404664"/>
            <a:ext cx="2509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지구의 화학 조성</a:t>
            </a:r>
            <a:endParaRPr lang="ko-KR" altLang="en-US" sz="2400" dirty="0"/>
          </a:p>
        </p:txBody>
      </p:sp>
      <p:pic>
        <p:nvPicPr>
          <p:cNvPr id="1028" name="Picture 4" descr="http://www.indiana.edu/~geol116/week2/earthco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162" y="1196752"/>
            <a:ext cx="8272302" cy="3816424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611560" y="524197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http://www.indiana.edu/~geol116/week2/mineral.htm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환경적 중요성을 갖는 암석의 특징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물리적</a:t>
            </a:r>
            <a:r>
              <a:rPr lang="en-US" altLang="ko-KR" dirty="0" smtClean="0"/>
              <a:t> (</a:t>
            </a:r>
            <a:r>
              <a:rPr lang="ko-KR" altLang="en-US" dirty="0" smtClean="0"/>
              <a:t>조직과 구조</a:t>
            </a:r>
            <a:r>
              <a:rPr lang="en-US" altLang="ko-KR" dirty="0" smtClean="0"/>
              <a:t>): </a:t>
            </a:r>
            <a:r>
              <a:rPr lang="ko-KR" altLang="en-US" dirty="0" smtClean="0"/>
              <a:t>반응 경로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면적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시간 및 공간을 결정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화학적</a:t>
            </a:r>
            <a:r>
              <a:rPr lang="en-US" altLang="ko-KR" dirty="0" smtClean="0"/>
              <a:t> (</a:t>
            </a:r>
            <a:r>
              <a:rPr lang="ko-KR" altLang="en-US" dirty="0" smtClean="0"/>
              <a:t>광물 화학</a:t>
            </a:r>
            <a:r>
              <a:rPr lang="en-US" altLang="ko-KR" dirty="0" smtClean="0"/>
              <a:t>): </a:t>
            </a:r>
            <a:r>
              <a:rPr lang="ko-KR" altLang="en-US" dirty="0" smtClean="0"/>
              <a:t>상호 작용</a:t>
            </a:r>
            <a:r>
              <a:rPr lang="en-US" altLang="ko-KR" dirty="0" smtClean="0"/>
              <a:t>(</a:t>
            </a:r>
            <a:r>
              <a:rPr lang="ko-KR" altLang="en-US" dirty="0" smtClean="0"/>
              <a:t>반응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종류와 </a:t>
            </a:r>
            <a:r>
              <a:rPr lang="ko-KR" altLang="en-US" dirty="0" err="1" smtClean="0"/>
              <a:t>반응성을</a:t>
            </a:r>
            <a:r>
              <a:rPr lang="ko-KR" altLang="en-US" dirty="0" smtClean="0"/>
              <a:t> 결정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gsi.ie/NR/rdonlyres/91353A49-AE08-479B-9CF9-D5042FB2D8B4/0/fig1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3810000" cy="3895725"/>
          </a:xfrm>
          <a:prstGeom prst="rect">
            <a:avLst/>
          </a:prstGeom>
          <a:noFill/>
        </p:spPr>
      </p:pic>
      <p:pic>
        <p:nvPicPr>
          <p:cNvPr id="15366" name="Picture 6" descr="http://www.gsi.ie/NR/rdonlyres/5708C744-074B-43B0-9592-32B469B8C5EC/0/fig1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908720"/>
            <a:ext cx="4680520" cy="3233814"/>
          </a:xfrm>
          <a:prstGeom prst="rect">
            <a:avLst/>
          </a:prstGeom>
          <a:noFill/>
        </p:spPr>
      </p:pic>
      <p:pic>
        <p:nvPicPr>
          <p:cNvPr id="15368" name="Picture 8" descr="http://www.gsi.ie/NR/rdonlyres/58504D41-8773-4488-8975-31FA5964A662/0/28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365104"/>
            <a:ext cx="2857500" cy="19145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1520" y="260648"/>
            <a:ext cx="4833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오염에 매우 취약한 카르스트 지역</a:t>
            </a:r>
            <a:endParaRPr lang="ko-KR" altLang="en-US" sz="2400" dirty="0"/>
          </a:p>
        </p:txBody>
      </p:sp>
      <p:sp>
        <p:nvSpPr>
          <p:cNvPr id="9" name="직사각형 8"/>
          <p:cNvSpPr/>
          <p:nvPr/>
        </p:nvSpPr>
        <p:spPr>
          <a:xfrm>
            <a:off x="251520" y="6351131"/>
            <a:ext cx="56886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http://www.gsi.ie/Programmes/Groundwater/Karst+Booklet/Water+pollution.htm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23317"/>
            <a:ext cx="7467600" cy="4525963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오염물의 행동 양식을 결정하는 화학 반응 유형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용해</a:t>
            </a:r>
            <a:r>
              <a:rPr lang="en-US" altLang="ko-KR" dirty="0" smtClean="0"/>
              <a:t>/</a:t>
            </a:r>
            <a:r>
              <a:rPr lang="ko-KR" altLang="en-US" dirty="0" smtClean="0"/>
              <a:t>침전</a:t>
            </a:r>
            <a:r>
              <a:rPr lang="en-US" altLang="ko-KR" dirty="0" smtClean="0"/>
              <a:t>(</a:t>
            </a:r>
            <a:r>
              <a:rPr lang="en-US" altLang="ko-KR" dirty="0" smtClean="0"/>
              <a:t>Dissolution/precipitation)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이온교환</a:t>
            </a:r>
            <a:r>
              <a:rPr lang="en-US" altLang="ko-KR" dirty="0" smtClean="0"/>
              <a:t>(Ion exchange)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흡탈착</a:t>
            </a:r>
            <a:r>
              <a:rPr lang="en-US" altLang="ko-KR" dirty="0" smtClean="0"/>
              <a:t>(Adsorption/desorption)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수화</a:t>
            </a:r>
            <a:r>
              <a:rPr lang="en-US" altLang="ko-KR" dirty="0" smtClean="0"/>
              <a:t>(Hydration/dehydration)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가수분해</a:t>
            </a:r>
            <a:r>
              <a:rPr lang="en-US" altLang="ko-KR" dirty="0" smtClean="0"/>
              <a:t>(Hydrolysis)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산화</a:t>
            </a:r>
            <a:r>
              <a:rPr lang="en-US" altLang="ko-KR" dirty="0" smtClean="0"/>
              <a:t>/</a:t>
            </a:r>
            <a:r>
              <a:rPr lang="ko-KR" altLang="en-US" dirty="0" smtClean="0"/>
              <a:t>환원</a:t>
            </a:r>
            <a:r>
              <a:rPr lang="en-US" altLang="ko-KR" dirty="0" smtClean="0"/>
              <a:t>(Oxidation/reduction)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기타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폴리머화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방사능 붕괴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등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36712"/>
            <a:ext cx="7467600" cy="4968552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광물의 종류</a:t>
            </a:r>
            <a:r>
              <a:rPr lang="en-US" altLang="ko-KR" dirty="0" smtClean="0"/>
              <a:t>(</a:t>
            </a:r>
            <a:r>
              <a:rPr lang="ko-KR" altLang="en-US" dirty="0" smtClean="0"/>
              <a:t>환경적으로 관련된 것들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규산염광물</a:t>
            </a:r>
            <a:r>
              <a:rPr lang="en-US" altLang="ko-KR" dirty="0" smtClean="0"/>
              <a:t>(</a:t>
            </a:r>
            <a:r>
              <a:rPr lang="ko-KR" altLang="en-US" dirty="0" smtClean="0"/>
              <a:t>석면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점토광물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탄산염광물</a:t>
            </a:r>
            <a:r>
              <a:rPr lang="en-US" altLang="ko-KR" dirty="0" smtClean="0"/>
              <a:t>(</a:t>
            </a:r>
            <a:r>
              <a:rPr lang="ko-KR" altLang="en-US" dirty="0" smtClean="0"/>
              <a:t>경도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완충능력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지구온난화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황산염광물</a:t>
            </a:r>
            <a:r>
              <a:rPr lang="en-US" altLang="ko-KR" dirty="0" smtClean="0"/>
              <a:t>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황화광물</a:t>
            </a:r>
            <a:r>
              <a:rPr lang="en-US" altLang="ko-KR" dirty="0" smtClean="0"/>
              <a:t>(</a:t>
            </a:r>
            <a:r>
              <a:rPr lang="ko-KR" altLang="en-US" dirty="0" smtClean="0"/>
              <a:t>산성비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산성광산배수</a:t>
            </a:r>
            <a:r>
              <a:rPr lang="en-US" altLang="ko-KR" dirty="0" smtClean="0"/>
              <a:t>(AMD))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산화</a:t>
            </a:r>
            <a:r>
              <a:rPr lang="en-US" altLang="ko-KR" dirty="0" smtClean="0"/>
              <a:t>/</a:t>
            </a:r>
            <a:r>
              <a:rPr lang="ko-KR" altLang="en-US" dirty="0" smtClean="0"/>
              <a:t>수산화광물</a:t>
            </a:r>
            <a:r>
              <a:rPr lang="en-US" altLang="ko-KR" dirty="0" smtClean="0"/>
              <a:t> </a:t>
            </a:r>
            <a:r>
              <a:rPr lang="en-US" altLang="ko-KR" dirty="0" smtClean="0"/>
              <a:t>(AMD, Reactive barrier)</a:t>
            </a:r>
          </a:p>
          <a:p>
            <a:pPr lvl="1"/>
            <a:r>
              <a:rPr lang="ko-KR" altLang="en-US" dirty="0" smtClean="0"/>
              <a:t>할로겐광물</a:t>
            </a:r>
            <a:r>
              <a:rPr lang="en-US" altLang="ko-KR" dirty="0" smtClean="0"/>
              <a:t>(</a:t>
            </a:r>
            <a:r>
              <a:rPr lang="ko-KR" altLang="en-US" dirty="0" smtClean="0"/>
              <a:t>관계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방사능폐기물처분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인산염광물</a:t>
            </a:r>
            <a:r>
              <a:rPr lang="en-US" altLang="ko-KR" dirty="0" smtClean="0"/>
              <a:t>(</a:t>
            </a:r>
            <a:r>
              <a:rPr lang="ko-KR" altLang="en-US" dirty="0" smtClean="0"/>
              <a:t>부영양화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원소광물</a:t>
            </a:r>
            <a:r>
              <a:rPr lang="en-US" altLang="ko-KR" dirty="0" smtClean="0"/>
              <a:t>(</a:t>
            </a:r>
            <a:r>
              <a:rPr lang="ko-KR" altLang="en-US" dirty="0" smtClean="0"/>
              <a:t>각종 산업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기타</a:t>
            </a: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upload.wikimedia.org/wikipedia/commons/thumb/c/c7/Anthophyllite_asbestos_SEM.jpg/220px-Anthophyllite_asbestos_S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2095500" cy="2095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2348880"/>
            <a:ext cx="6944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asbestos</a:t>
            </a:r>
            <a:endParaRPr lang="ko-KR" altLang="en-US" sz="1000" dirty="0"/>
          </a:p>
        </p:txBody>
      </p:sp>
      <p:pic>
        <p:nvPicPr>
          <p:cNvPr id="17412" name="Picture 4" descr="http://mineral.galleries.com/minerals/carbonat/calcite/calcit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16024"/>
            <a:ext cx="2747797" cy="20608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39752" y="2348880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calcite</a:t>
            </a:r>
            <a:endParaRPr lang="ko-KR" altLang="en-US" sz="1000" dirty="0"/>
          </a:p>
        </p:txBody>
      </p:sp>
      <p:pic>
        <p:nvPicPr>
          <p:cNvPr id="17414" name="Picture 6" descr="http://www.mwit.ac.th/~physicslab/hbase/geophys/geopic/gypsu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88640"/>
            <a:ext cx="1872208" cy="207815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148064" y="2348880"/>
            <a:ext cx="6319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gypsum</a:t>
            </a:r>
            <a:endParaRPr lang="ko-KR" altLang="en-US" sz="1000" dirty="0"/>
          </a:p>
        </p:txBody>
      </p:sp>
      <p:pic>
        <p:nvPicPr>
          <p:cNvPr id="17418" name="Picture 10" descr="http://www.3dchem.com/imagesofmolecules/pyrit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188640"/>
            <a:ext cx="2088232" cy="208823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020272" y="2348880"/>
            <a:ext cx="4972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pyrite</a:t>
            </a:r>
            <a:endParaRPr lang="ko-KR" altLang="en-US" sz="1000" dirty="0"/>
          </a:p>
        </p:txBody>
      </p:sp>
      <p:pic>
        <p:nvPicPr>
          <p:cNvPr id="17420" name="Picture 12" descr="http://www.thunderhealing.org/rock/goethit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2996952"/>
            <a:ext cx="2088232" cy="174775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79512" y="4869160"/>
            <a:ext cx="6367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goethite</a:t>
            </a:r>
            <a:endParaRPr lang="ko-KR" altLang="en-US" sz="1000" dirty="0"/>
          </a:p>
        </p:txBody>
      </p:sp>
      <p:pic>
        <p:nvPicPr>
          <p:cNvPr id="17422" name="Picture 14" descr="http://upload.wikimedia.org/wikipedia/commons/thumb/0/0f/Halite-57430.jpg/223px-Halite-5743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753" y="2996952"/>
            <a:ext cx="1944215" cy="1743691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411760" y="4869160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halite</a:t>
            </a:r>
            <a:endParaRPr lang="ko-KR" altLang="en-US" sz="1000" dirty="0"/>
          </a:p>
        </p:txBody>
      </p:sp>
      <p:pic>
        <p:nvPicPr>
          <p:cNvPr id="17424" name="Picture 16" descr="http://crystal-cure.com/pics/apatite-rough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55976" y="2996952"/>
            <a:ext cx="1728192" cy="1728192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4355976" y="4869160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apatite</a:t>
            </a:r>
            <a:endParaRPr lang="ko-KR" altLang="en-US" sz="1000" dirty="0"/>
          </a:p>
        </p:txBody>
      </p:sp>
      <p:pic>
        <p:nvPicPr>
          <p:cNvPr id="17426" name="Picture 18" descr="http://www.orlandogpaa.org/pics/nugget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2996952"/>
            <a:ext cx="1800200" cy="18002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6156176" y="4869160"/>
            <a:ext cx="8723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natural gold</a:t>
            </a:r>
            <a:endParaRPr lang="ko-KR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346</TotalTime>
  <Words>225</Words>
  <Application>Microsoft Office PowerPoint</Application>
  <PresentationFormat>화면 슬라이드 쇼(4:3)</PresentationFormat>
  <Paragraphs>45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HY견고딕</vt:lpstr>
      <vt:lpstr>HY중고딕</vt:lpstr>
      <vt:lpstr>Arial</vt:lpstr>
      <vt:lpstr>Franklin Gothic Book</vt:lpstr>
      <vt:lpstr>Wingdings</vt:lpstr>
      <vt:lpstr>Wingdings 2</vt:lpstr>
      <vt:lpstr>테크닉</vt:lpstr>
      <vt:lpstr>Ch.2. 권역 (지구의 물질 시스템)</vt:lpstr>
      <vt:lpstr>Ch.2.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myhome</cp:lastModifiedBy>
  <cp:revision>37</cp:revision>
  <dcterms:created xsi:type="dcterms:W3CDTF">2012-02-18T07:01:10Z</dcterms:created>
  <dcterms:modified xsi:type="dcterms:W3CDTF">2016-09-04T05:47:16Z</dcterms:modified>
</cp:coreProperties>
</file>